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1" r:id="rId3"/>
    <p:sldId id="257" r:id="rId4"/>
    <p:sldId id="258" r:id="rId5"/>
    <p:sldId id="262" r:id="rId6"/>
    <p:sldId id="259" r:id="rId7"/>
    <p:sldId id="260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5F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2" d="100"/>
          <a:sy n="92" d="100"/>
        </p:scale>
        <p:origin x="49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287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4.xml"/><Relationship Id="rId7" Type="http://schemas.openxmlformats.org/officeDocument/2006/relationships/slide" Target="slide3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slide" Target="slide5.xm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slide" Target="slide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slide" Target="slide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slide" Target="slide2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slide" Target="slide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924744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924744" y="2090375"/>
            <a:ext cx="8705656" cy="15954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4374"/>
              </a:lnSpc>
              <a:buNone/>
            </a:pPr>
            <a:r>
              <a:rPr lang="en-US" sz="4800" b="1" dirty="0" err="1">
                <a:solidFill>
                  <a:srgbClr val="5B5F72"/>
                </a:solidFill>
                <a:ea typeface="Instrument Sans" pitchFamily="34" charset="-122"/>
                <a:cs typeface="Instrument Sans" pitchFamily="34" charset="-120"/>
              </a:rPr>
              <a:t>Создание</a:t>
            </a:r>
            <a:r>
              <a:rPr lang="en-US" sz="4800" b="1" dirty="0">
                <a:solidFill>
                  <a:srgbClr val="5B5F72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4800" b="1" dirty="0" err="1">
                <a:solidFill>
                  <a:srgbClr val="5B5F72"/>
                </a:solidFill>
                <a:ea typeface="Instrument Sans" pitchFamily="34" charset="-122"/>
                <a:cs typeface="Instrument Sans" pitchFamily="34" charset="-120"/>
              </a:rPr>
              <a:t>модели</a:t>
            </a:r>
            <a:r>
              <a:rPr lang="ru-RU" sz="4800" b="1" dirty="0">
                <a:solidFill>
                  <a:srgbClr val="5B5F72"/>
                </a:solidFill>
                <a:ea typeface="Instrument Sans" pitchFamily="34" charset="-122"/>
                <a:cs typeface="Instrument Sans" pitchFamily="34" charset="-120"/>
              </a:rPr>
              <a:t> управления</a:t>
            </a:r>
            <a:r>
              <a:rPr lang="en-US" sz="4800" b="1" dirty="0">
                <a:solidFill>
                  <a:srgbClr val="5B5F72"/>
                </a:solidFill>
                <a:ea typeface="Instrument Sans" pitchFamily="34" charset="-122"/>
                <a:cs typeface="Instrument Sans" pitchFamily="34" charset="-120"/>
              </a:rPr>
              <a:t> системы «Промышленная пасека»</a:t>
            </a:r>
            <a:endParaRPr lang="en-US" sz="4800" dirty="0"/>
          </a:p>
        </p:txBody>
      </p:sp>
      <p:sp>
        <p:nvSpPr>
          <p:cNvPr id="6" name="Text 2"/>
          <p:cNvSpPr/>
          <p:nvPr/>
        </p:nvSpPr>
        <p:spPr>
          <a:xfrm>
            <a:off x="6319599" y="4573072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B48725-4BCC-4D02-9633-4750A250CDC9}"/>
              </a:ext>
            </a:extLst>
          </p:cNvPr>
          <p:cNvSpPr txBox="1"/>
          <p:nvPr/>
        </p:nvSpPr>
        <p:spPr>
          <a:xfrm>
            <a:off x="11014363" y="5476593"/>
            <a:ext cx="336665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Работу выполнили:</a:t>
            </a:r>
          </a:p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Хасаншин Арсен – РИС-23-1б</a:t>
            </a:r>
          </a:p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Агзамов Артур – РИС-23-1б</a:t>
            </a:r>
          </a:p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Шароглазов Егор – РИС-23-1б</a:t>
            </a:r>
          </a:p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Щербаков Андрей – РИС-23-1б</a:t>
            </a:r>
          </a:p>
          <a:p>
            <a:endParaRPr lang="ru-RU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Консультант по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SADT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</a:p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Муравьев Дмитрий – ИВТ-23-2б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>
            <a:extLst>
              <a:ext uri="{FF2B5EF4-FFF2-40B4-BE49-F238E27FC236}">
                <a16:creationId xmlns:a16="http://schemas.microsoft.com/office/drawing/2014/main" id="{64DBA4AA-EFAE-4694-A8DE-9D76C7231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254" y="814098"/>
            <a:ext cx="14277109" cy="608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B18F3CF4-1C66-475E-A3D9-E6A8B69E0B82}"/>
              </a:ext>
            </a:extLst>
          </p:cNvPr>
          <p:cNvSpPr/>
          <p:nvPr/>
        </p:nvSpPr>
        <p:spPr>
          <a:xfrm>
            <a:off x="10370127" y="4353789"/>
            <a:ext cx="1101437" cy="6338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hlinkClick r:id="rId3" action="ppaction://hlinksldjump"/>
            <a:extLst>
              <a:ext uri="{FF2B5EF4-FFF2-40B4-BE49-F238E27FC236}">
                <a16:creationId xmlns:a16="http://schemas.microsoft.com/office/drawing/2014/main" id="{67781857-1C97-4A7D-9CCC-57323678CDFE}"/>
              </a:ext>
            </a:extLst>
          </p:cNvPr>
          <p:cNvSpPr/>
          <p:nvPr/>
        </p:nvSpPr>
        <p:spPr>
          <a:xfrm>
            <a:off x="4224337" y="2532856"/>
            <a:ext cx="909637" cy="40163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>
            <a:hlinkClick r:id="rId4" action="ppaction://hlinksldjump"/>
            <a:extLst>
              <a:ext uri="{FF2B5EF4-FFF2-40B4-BE49-F238E27FC236}">
                <a16:creationId xmlns:a16="http://schemas.microsoft.com/office/drawing/2014/main" id="{958D5493-3CDD-492F-A9BA-8D395EFB2394}"/>
              </a:ext>
            </a:extLst>
          </p:cNvPr>
          <p:cNvSpPr/>
          <p:nvPr/>
        </p:nvSpPr>
        <p:spPr>
          <a:xfrm>
            <a:off x="6616699" y="2857500"/>
            <a:ext cx="909637" cy="40163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hlinkClick r:id="rId5" action="ppaction://hlinksldjump"/>
            <a:extLst>
              <a:ext uri="{FF2B5EF4-FFF2-40B4-BE49-F238E27FC236}">
                <a16:creationId xmlns:a16="http://schemas.microsoft.com/office/drawing/2014/main" id="{65098051-C86A-495E-972E-A1BC774D212D}"/>
              </a:ext>
            </a:extLst>
          </p:cNvPr>
          <p:cNvSpPr/>
          <p:nvPr/>
        </p:nvSpPr>
        <p:spPr>
          <a:xfrm>
            <a:off x="8531225" y="3400425"/>
            <a:ext cx="923924" cy="42862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hlinkClick r:id="rId6" action="ppaction://hlinksldjump"/>
            <a:extLst>
              <a:ext uri="{FF2B5EF4-FFF2-40B4-BE49-F238E27FC236}">
                <a16:creationId xmlns:a16="http://schemas.microsoft.com/office/drawing/2014/main" id="{ED087F70-656D-4C3A-8CC4-FACFDEE4F01B}"/>
              </a:ext>
            </a:extLst>
          </p:cNvPr>
          <p:cNvSpPr/>
          <p:nvPr/>
        </p:nvSpPr>
        <p:spPr>
          <a:xfrm>
            <a:off x="10231438" y="4048920"/>
            <a:ext cx="890587" cy="42465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hlinkClick r:id="rId7" action="ppaction://hlinksldjump"/>
            <a:extLst>
              <a:ext uri="{FF2B5EF4-FFF2-40B4-BE49-F238E27FC236}">
                <a16:creationId xmlns:a16="http://schemas.microsoft.com/office/drawing/2014/main" id="{8E0F793C-853F-4950-A0CE-E9B48F833227}"/>
              </a:ext>
            </a:extLst>
          </p:cNvPr>
          <p:cNvSpPr/>
          <p:nvPr/>
        </p:nvSpPr>
        <p:spPr>
          <a:xfrm>
            <a:off x="2050255" y="1890712"/>
            <a:ext cx="878683" cy="4619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hlinkClick r:id="rId8" action="ppaction://hlinksldjump"/>
            <a:extLst>
              <a:ext uri="{FF2B5EF4-FFF2-40B4-BE49-F238E27FC236}">
                <a16:creationId xmlns:a16="http://schemas.microsoft.com/office/drawing/2014/main" id="{958D5493-3CDD-492F-A9BA-8D395EFB2394}"/>
              </a:ext>
            </a:extLst>
          </p:cNvPr>
          <p:cNvSpPr/>
          <p:nvPr/>
        </p:nvSpPr>
        <p:spPr>
          <a:xfrm>
            <a:off x="8604247" y="6322002"/>
            <a:ext cx="933451" cy="4953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E433727-EA2B-464C-AFB3-06ABD630826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2900" y="-262948"/>
            <a:ext cx="2000250" cy="200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668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035486"/>
            <a:ext cx="556343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3600" b="1" dirty="0">
                <a:solidFill>
                  <a:srgbClr val="4D4D4D"/>
                </a:solidFill>
                <a:ea typeface="Instrument Sans" pitchFamily="34" charset="-122"/>
                <a:cs typeface="Instrument Sans" pitchFamily="34" charset="-120"/>
              </a:rPr>
              <a:t>Подготовка пчелосемей весной</a:t>
            </a:r>
            <a:endParaRPr lang="en-US" sz="3600" dirty="0"/>
          </a:p>
        </p:txBody>
      </p:sp>
      <p:sp>
        <p:nvSpPr>
          <p:cNvPr id="6" name="Text 2"/>
          <p:cNvSpPr/>
          <p:nvPr/>
        </p:nvSpPr>
        <p:spPr>
          <a:xfrm>
            <a:off x="6319599" y="1982391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Подготовка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пчелосемей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к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весеннему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развитию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-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важный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этап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для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опытных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пчеловодов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.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Нужно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утеплить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ульи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и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предпринять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меры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по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уходу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за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пчёлами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для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обеспечения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успешного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развития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расплода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.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6319599" y="3434477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При наступлении устойчивой тёплой погоды, при температуре воздуха в тени 14 – 15</a:t>
            </a:r>
            <a:r>
              <a:rPr lang="en-US" sz="1600" b="1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℃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, когда уже нет опасности переохладить гнездо и застудить расплод, проводится весенняя ревизия пасеки. Во время её проведения определяют силу семьи, наличие расплода и определяют количество и качество кормовых запасов.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6319598" y="5241964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Оставить источник воды, чтобы пчёлы могли кормить расплод белковым кормом из запасённой пыльцы, разведённой водой.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6319599" y="6422112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Стрелка: изогнутая влево 9">
            <a:hlinkClick r:id="rId5" action="ppaction://hlinksldjump"/>
            <a:extLst>
              <a:ext uri="{FF2B5EF4-FFF2-40B4-BE49-F238E27FC236}">
                <a16:creationId xmlns:a16="http://schemas.microsoft.com/office/drawing/2014/main" id="{372510EC-AD9C-4CC7-B2E9-CA0AB8B1C59C}"/>
              </a:ext>
            </a:extLst>
          </p:cNvPr>
          <p:cNvSpPr/>
          <p:nvPr/>
        </p:nvSpPr>
        <p:spPr>
          <a:xfrm>
            <a:off x="13965381" y="7520570"/>
            <a:ext cx="280554" cy="466421"/>
          </a:xfrm>
          <a:prstGeom prst="curvedLeftArrow">
            <a:avLst/>
          </a:prstGeom>
          <a:solidFill>
            <a:srgbClr val="5B5F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79609" y="794147"/>
            <a:ext cx="7460575" cy="5663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60"/>
              </a:lnSpc>
              <a:buNone/>
            </a:pPr>
            <a:r>
              <a:rPr lang="en-US" sz="3600" b="1" dirty="0">
                <a:solidFill>
                  <a:srgbClr val="5B5F72"/>
                </a:solidFill>
                <a:ea typeface="Instrument Sans" pitchFamily="34" charset="-122"/>
                <a:cs typeface="Instrument Sans" pitchFamily="34" charset="-120"/>
              </a:rPr>
              <a:t>Расширение Расплодных Гнезд</a:t>
            </a:r>
            <a:endParaRPr lang="en-US" sz="3600" dirty="0"/>
          </a:p>
        </p:txBody>
      </p:sp>
      <p:sp>
        <p:nvSpPr>
          <p:cNvPr id="6" name="Text 2"/>
          <p:cNvSpPr/>
          <p:nvPr/>
        </p:nvSpPr>
        <p:spPr>
          <a:xfrm>
            <a:off x="679608" y="1881544"/>
            <a:ext cx="7784783" cy="11596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83"/>
              </a:lnSpc>
              <a:buNone/>
            </a:pP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После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зимовки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пчел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в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семье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начинается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интенсивный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отход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старых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перезимовавших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пчел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. В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это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же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время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начинает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набирать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темп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процесс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появления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нового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поколения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молодых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пчел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.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Если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пчелы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уже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начали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заселять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последние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по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краям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полные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улочки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,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то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гнездо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необходимо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расширять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.</a:t>
            </a:r>
            <a:endParaRPr lang="en-US" sz="1600" dirty="0">
              <a:solidFill>
                <a:srgbClr val="5B5F71"/>
              </a:solidFill>
            </a:endParaRPr>
          </a:p>
        </p:txBody>
      </p:sp>
      <p:sp>
        <p:nvSpPr>
          <p:cNvPr id="7" name="Text 3"/>
          <p:cNvSpPr/>
          <p:nvPr/>
        </p:nvSpPr>
        <p:spPr>
          <a:xfrm>
            <a:off x="679609" y="3400965"/>
            <a:ext cx="7784783" cy="86975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83"/>
              </a:lnSpc>
              <a:buNone/>
            </a:pP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Расширение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гнезда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в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этот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период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роста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семьи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надо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проводить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ru-RU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или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маломедными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рамками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,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или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же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светлой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сушью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. В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дальнейшем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,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по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мере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роста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семьи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и освоения первого расплодного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корпуса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,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расширение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производят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</a:t>
            </a:r>
            <a:r>
              <a:rPr lang="en-US" sz="1600" dirty="0" err="1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полными</a:t>
            </a: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 корпусами.</a:t>
            </a:r>
            <a:endParaRPr lang="en-US" sz="1600" dirty="0">
              <a:solidFill>
                <a:srgbClr val="5B5F71"/>
              </a:solidFill>
            </a:endParaRPr>
          </a:p>
        </p:txBody>
      </p:sp>
      <p:sp>
        <p:nvSpPr>
          <p:cNvPr id="8" name="Text 4"/>
          <p:cNvSpPr/>
          <p:nvPr/>
        </p:nvSpPr>
        <p:spPr>
          <a:xfrm>
            <a:off x="679609" y="4635818"/>
            <a:ext cx="7784783" cy="11596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83"/>
              </a:lnSpc>
              <a:buNone/>
            </a:pP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Наиболее обильно пчелы выделяют воск в первой половине лета. Отстроенные в это время соты отличаются высоким качеством и состоят в основном из пчелиных ячеек. Поэтому, как только пчелы начнут строить новые соты, их надо максимально загружать строительной работой и в гнездо на расширение ставить только вощину.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679609" y="6238311"/>
            <a:ext cx="7784783" cy="86975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83"/>
              </a:lnSpc>
              <a:buNone/>
            </a:pP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После зимовки для лучшего развития расплода пчёлам дают жидкий сироп и/или канди (густой кашеобразный корм из сахарной пудры и мёда). Также снабжают пчёл водой (ставят поилки рядом с ульями).</a:t>
            </a:r>
            <a:endParaRPr lang="en-US" sz="1600" dirty="0"/>
          </a:p>
        </p:txBody>
      </p:sp>
      <p:sp>
        <p:nvSpPr>
          <p:cNvPr id="10" name="Стрелка: изогнутая влево 9">
            <a:hlinkClick r:id="rId5" action="ppaction://hlinksldjump"/>
            <a:extLst>
              <a:ext uri="{FF2B5EF4-FFF2-40B4-BE49-F238E27FC236}">
                <a16:creationId xmlns:a16="http://schemas.microsoft.com/office/drawing/2014/main" id="{9D2FC44C-08F6-47D3-98E6-407EFA0A1612}"/>
              </a:ext>
            </a:extLst>
          </p:cNvPr>
          <p:cNvSpPr/>
          <p:nvPr/>
        </p:nvSpPr>
        <p:spPr>
          <a:xfrm>
            <a:off x="8564159" y="7614088"/>
            <a:ext cx="280554" cy="466421"/>
          </a:xfrm>
          <a:prstGeom prst="curvedLeftArrow">
            <a:avLst/>
          </a:prstGeom>
          <a:solidFill>
            <a:srgbClr val="5B5F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C1D850-86F5-4E3D-865E-B50E3B356844}"/>
              </a:ext>
            </a:extLst>
          </p:cNvPr>
          <p:cNvSpPr txBox="1"/>
          <p:nvPr/>
        </p:nvSpPr>
        <p:spPr>
          <a:xfrm>
            <a:off x="6847609" y="1808019"/>
            <a:ext cx="708660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0" i="0" dirty="0">
                <a:solidFill>
                  <a:schemeClr val="tx2"/>
                </a:solidFill>
                <a:effectLst/>
              </a:rPr>
              <a:t>Главный взяток— период наибольшего сбора пчелами меда, как правило, в разгар лета.</a:t>
            </a:r>
            <a:br>
              <a:rPr lang="ru-RU" sz="1600" dirty="0">
                <a:solidFill>
                  <a:schemeClr val="tx2"/>
                </a:solidFill>
              </a:rPr>
            </a:br>
            <a:br>
              <a:rPr lang="ru-RU" sz="1600" dirty="0">
                <a:solidFill>
                  <a:schemeClr val="tx2"/>
                </a:solidFill>
              </a:rPr>
            </a:br>
            <a:r>
              <a:rPr lang="ru-RU" sz="1600" b="0" i="0" dirty="0">
                <a:solidFill>
                  <a:schemeClr val="tx2"/>
                </a:solidFill>
                <a:effectLst/>
              </a:rPr>
              <a:t>во время главного взятка должно:</a:t>
            </a:r>
            <a:br>
              <a:rPr lang="ru-RU" sz="1600" dirty="0">
                <a:solidFill>
                  <a:schemeClr val="tx2"/>
                </a:solidFill>
              </a:rPr>
            </a:br>
            <a:r>
              <a:rPr lang="ru-RU" sz="1600" b="0" i="0" dirty="0">
                <a:solidFill>
                  <a:schemeClr val="tx2"/>
                </a:solidFill>
                <a:effectLst/>
              </a:rPr>
              <a:t>1. К началу медосбора все пчелиные семьи должны быть в </a:t>
            </a:r>
            <a:r>
              <a:rPr lang="ru-RU" sz="1600" b="0" i="0" dirty="0" err="1">
                <a:solidFill>
                  <a:schemeClr val="tx2"/>
                </a:solidFill>
                <a:effectLst/>
              </a:rPr>
              <a:t>нероевом</a:t>
            </a:r>
            <a:r>
              <a:rPr lang="ru-RU" sz="1600" b="0" i="0" dirty="0">
                <a:solidFill>
                  <a:schemeClr val="tx2"/>
                </a:solidFill>
                <a:effectLst/>
              </a:rPr>
              <a:t> состоянии и занимать все рамки нижнего корпуса и надставок.</a:t>
            </a:r>
            <a:br>
              <a:rPr lang="ru-RU" sz="1600" dirty="0">
                <a:solidFill>
                  <a:schemeClr val="tx2"/>
                </a:solidFill>
              </a:rPr>
            </a:br>
            <a:br>
              <a:rPr lang="ru-RU" sz="1600" dirty="0">
                <a:solidFill>
                  <a:schemeClr val="tx2"/>
                </a:solidFill>
              </a:rPr>
            </a:br>
            <a:r>
              <a:rPr lang="ru-RU" sz="1600" b="0" i="0" dirty="0">
                <a:solidFill>
                  <a:schemeClr val="tx2"/>
                </a:solidFill>
                <a:effectLst/>
              </a:rPr>
              <a:t>2. Пчеловод должен следить за наличием в гнездах свободных ячеек для складывания поступающего нектара, так как до переработки его в мед пчелы заполняют нектаром ячейки только на 1/3 часть.</a:t>
            </a:r>
            <a:br>
              <a:rPr lang="ru-RU" sz="1600" dirty="0">
                <a:solidFill>
                  <a:schemeClr val="tx2"/>
                </a:solidFill>
              </a:rPr>
            </a:br>
            <a:br>
              <a:rPr lang="ru-RU" sz="1600" dirty="0">
                <a:solidFill>
                  <a:schemeClr val="tx2"/>
                </a:solidFill>
              </a:rPr>
            </a:br>
            <a:r>
              <a:rPr lang="ru-RU" sz="1600" b="0" i="0" dirty="0">
                <a:solidFill>
                  <a:schemeClr val="tx2"/>
                </a:solidFill>
                <a:effectLst/>
              </a:rPr>
              <a:t>3. К началу главного взятка должна заканчиваться работа по </a:t>
            </a:r>
            <a:r>
              <a:rPr lang="ru-RU" sz="1600" b="0" i="0" dirty="0" err="1">
                <a:solidFill>
                  <a:schemeClr val="tx2"/>
                </a:solidFill>
                <a:effectLst/>
              </a:rPr>
              <a:t>подсиливанию</a:t>
            </a:r>
            <a:r>
              <a:rPr lang="ru-RU" sz="1600" b="0" i="0" dirty="0">
                <a:solidFill>
                  <a:schemeClr val="tx2"/>
                </a:solidFill>
                <a:effectLst/>
              </a:rPr>
              <a:t> основных семей резервными. В случае необходимости объединяют слабые семьи, создавая сильную семью.</a:t>
            </a:r>
            <a:br>
              <a:rPr lang="ru-RU" sz="1600" dirty="0">
                <a:solidFill>
                  <a:schemeClr val="tx2"/>
                </a:solidFill>
              </a:rPr>
            </a:br>
            <a:br>
              <a:rPr lang="ru-RU" sz="1600" dirty="0">
                <a:solidFill>
                  <a:schemeClr val="tx2"/>
                </a:solidFill>
              </a:rPr>
            </a:br>
            <a:r>
              <a:rPr lang="ru-RU" sz="1600" b="0" i="0" dirty="0">
                <a:solidFill>
                  <a:schemeClr val="tx2"/>
                </a:solidFill>
                <a:effectLst/>
              </a:rPr>
              <a:t>4. Для поддержания рабочего состояния семей своевременно откачивают зрелый мед из верхних корпусов и магазинов.</a:t>
            </a:r>
            <a:br>
              <a:rPr lang="ru-RU" sz="1600" dirty="0">
                <a:solidFill>
                  <a:schemeClr val="tx2"/>
                </a:solidFill>
              </a:rPr>
            </a:br>
            <a:br>
              <a:rPr lang="ru-RU" sz="1600" dirty="0">
                <a:solidFill>
                  <a:schemeClr val="tx2"/>
                </a:solidFill>
              </a:rPr>
            </a:br>
            <a:r>
              <a:rPr lang="ru-RU" sz="1600" b="0" i="0" dirty="0">
                <a:solidFill>
                  <a:schemeClr val="tx2"/>
                </a:solidFill>
                <a:effectLst/>
              </a:rPr>
              <a:t>5. Обеспечить лучшую вентиляцию</a:t>
            </a:r>
            <a:endParaRPr lang="ru-RU" sz="1600" dirty="0">
              <a:solidFill>
                <a:schemeClr val="tx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529E5D-6F37-4699-B775-780814943648}"/>
              </a:ext>
            </a:extLst>
          </p:cNvPr>
          <p:cNvSpPr txBox="1"/>
          <p:nvPr/>
        </p:nvSpPr>
        <p:spPr>
          <a:xfrm>
            <a:off x="6847609" y="656069"/>
            <a:ext cx="57981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>
                <a:solidFill>
                  <a:schemeClr val="tx2"/>
                </a:solidFill>
              </a:rPr>
              <a:t>Главный взяток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DE3E9A16-6DBA-43B8-8119-8EE3B32DE2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39" r="23084"/>
          <a:stretch/>
        </p:blipFill>
        <p:spPr bwMode="auto">
          <a:xfrm>
            <a:off x="0" y="0"/>
            <a:ext cx="6431973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Стрелка: изогнутая влево 5">
            <a:hlinkClick r:id="rId3" action="ppaction://hlinksldjump"/>
            <a:extLst>
              <a:ext uri="{FF2B5EF4-FFF2-40B4-BE49-F238E27FC236}">
                <a16:creationId xmlns:a16="http://schemas.microsoft.com/office/drawing/2014/main" id="{4BCD2924-FA64-452C-A65C-90D4A6C61395}"/>
              </a:ext>
            </a:extLst>
          </p:cNvPr>
          <p:cNvSpPr/>
          <p:nvPr/>
        </p:nvSpPr>
        <p:spPr>
          <a:xfrm>
            <a:off x="13965381" y="7520570"/>
            <a:ext cx="280554" cy="466421"/>
          </a:xfrm>
          <a:prstGeom prst="curvedLeftArrow">
            <a:avLst/>
          </a:prstGeom>
          <a:solidFill>
            <a:srgbClr val="5B5F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9380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77967" y="836003"/>
            <a:ext cx="6250186" cy="5831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593"/>
              </a:lnSpc>
              <a:buNone/>
            </a:pPr>
            <a:r>
              <a:rPr lang="en-US" sz="3600" b="1" dirty="0">
                <a:solidFill>
                  <a:srgbClr val="5B5F72"/>
                </a:solidFill>
                <a:ea typeface="Instrument Sans" pitchFamily="34" charset="-122"/>
                <a:cs typeface="Instrument Sans" pitchFamily="34" charset="-120"/>
              </a:rPr>
              <a:t>Откачивание меда из сот</a:t>
            </a:r>
            <a:endParaRPr lang="en-US" sz="3600" dirty="0"/>
          </a:p>
        </p:txBody>
      </p:sp>
      <p:sp>
        <p:nvSpPr>
          <p:cNvPr id="6" name="Text 2"/>
          <p:cNvSpPr/>
          <p:nvPr/>
        </p:nvSpPr>
        <p:spPr>
          <a:xfrm>
            <a:off x="877967" y="1876306"/>
            <a:ext cx="7388066" cy="44769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960"/>
              </a:lnSpc>
              <a:buNone/>
            </a:pP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Откачка происходит во время и после медосбора, с условием, что у пчёл должен остаться мёд для зимовки.
Накануне медогонку тщательно моют, ошпаривают кипятком и ставят просушиваться на солнце. так же смазывают ее механизм и остатки масла подтирают.
Помещение, где вы будете откачивать мед, не должно быть доступно для пчел, иначе спровоцируете их на воровство.
Рамки с медом для откачки обычно отбирают во второй половине дня и откачивают его сразу, чтобы он не остыл. Пчел аккуратно встряхивают в улей или сметают мягкой щеткой.
Медовые рамки распечатывают ножом или специальной вилкой, затем их заряжают в медогонку и начинают медленно вращать, постепенно увеличивая скорость до тех пор, пока мед не начнет каплями выбрызгиваться из сот. восковые соты от быстрого вращения могут легко сломаться. Важно не переусердствовать и найти ту скорость, когда мед, искрясь, разлетается в стороны из открытых ячеек, стекает по стенкам медогонки вниз, но соты остаются в полной сохранности. Полученная после откачки сушь еще пригодится не один раз.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877967" y="6724531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60"/>
              </a:lnSpc>
              <a:buNone/>
            </a:pPr>
            <a:endParaRPr lang="en-US" sz="1225" dirty="0"/>
          </a:p>
        </p:txBody>
      </p:sp>
      <p:pic>
        <p:nvPicPr>
          <p:cNvPr id="9" name="Picture 12">
            <a:extLst>
              <a:ext uri="{FF2B5EF4-FFF2-40B4-BE49-F238E27FC236}">
                <a16:creationId xmlns:a16="http://schemas.microsoft.com/office/drawing/2014/main" id="{73B3AF58-EFCA-4039-A3B0-D802A38466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0" y="-9108"/>
            <a:ext cx="548640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Стрелка: изогнутая влево 9">
            <a:hlinkClick r:id="rId6" action="ppaction://hlinksldjump"/>
            <a:extLst>
              <a:ext uri="{FF2B5EF4-FFF2-40B4-BE49-F238E27FC236}">
                <a16:creationId xmlns:a16="http://schemas.microsoft.com/office/drawing/2014/main" id="{93A9A8C0-2249-4752-A319-78801342C662}"/>
              </a:ext>
            </a:extLst>
          </p:cNvPr>
          <p:cNvSpPr/>
          <p:nvPr/>
        </p:nvSpPr>
        <p:spPr>
          <a:xfrm>
            <a:off x="8564740" y="7624479"/>
            <a:ext cx="280554" cy="466421"/>
          </a:xfrm>
          <a:prstGeom prst="curvedLeftArrow">
            <a:avLst/>
          </a:prstGeom>
          <a:solidFill>
            <a:srgbClr val="5B5F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82916" y="813770"/>
            <a:ext cx="5374958" cy="4643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656"/>
              </a:lnSpc>
              <a:buNone/>
            </a:pPr>
            <a:r>
              <a:rPr lang="en-US" sz="3600" b="1" dirty="0">
                <a:solidFill>
                  <a:srgbClr val="5B5F72"/>
                </a:solidFill>
                <a:ea typeface="Instrument Sans" pitchFamily="34" charset="-122"/>
                <a:cs typeface="Instrument Sans" pitchFamily="34" charset="-120"/>
              </a:rPr>
              <a:t>Подготовка пчел к зимовке</a:t>
            </a:r>
            <a:endParaRPr lang="en-US" sz="3600" dirty="0"/>
          </a:p>
        </p:txBody>
      </p:sp>
      <p:sp>
        <p:nvSpPr>
          <p:cNvPr id="6" name="Text 2"/>
          <p:cNvSpPr/>
          <p:nvPr/>
        </p:nvSpPr>
        <p:spPr>
          <a:xfrm>
            <a:off x="6182916" y="1925360"/>
            <a:ext cx="7750969" cy="50520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40"/>
              </a:lnSpc>
              <a:buNone/>
            </a:pPr>
            <a:r>
              <a:rPr lang="en-US" sz="1600" dirty="0">
                <a:solidFill>
                  <a:srgbClr val="5B5F71"/>
                </a:solidFill>
                <a:ea typeface="Instrument Sans" pitchFamily="34" charset="-122"/>
                <a:cs typeface="Instrument Sans" pitchFamily="34" charset="-120"/>
              </a:rPr>
              <a:t>При формировании гнёзд в семьях убирают маломёдные, недостроенные соторамки оставляя их в гнёздах столько, сколько их обсиживают пчёлы. Если в гнёздах недостаточно корма, то его пополняют за счёт подкормки пчёл сахарным сиропом.
Подкормку пчёл сахаром заканчивают не позднее 5-10 сентября.
Зимние запасы в семьях должны быть не менее 20-25 кг корма. Каждая соторамка должна иметь не менее 1,5-2 кг корма.
Не стоит забывать и об обработке пчёл против болезней(варроатоза).
Если объём зимнего гнезда соответствует силе семьи, пчёлам легче поддерживать нужную температуру внутри клуба.
Тепло с поверхности клуба излучается в свободное, незанятое пчёлами пространство. Чем оно больше, тем больше будет тепло потеря, тем больше израсходуется запасов корма, больше будет выделение воды и СО2, быстрее будет заполняться прямая кишка, клуб будет чаще разрыхляться повыситься вероятность кристаллизации запасов появления у пчёл поноса и т.д. Поэтому обязательно оставлять в гнёздах столько рамок, сколько их обсиживают пчёлы.
Сильные и средние пчелосемьи утепляют только верхними подушками.</a:t>
            </a:r>
            <a:endParaRPr lang="en-US" sz="1600" dirty="0"/>
          </a:p>
        </p:txBody>
      </p:sp>
      <p:sp>
        <p:nvSpPr>
          <p:cNvPr id="7" name="Стрелка: изогнутая влево 6">
            <a:hlinkClick r:id="rId5" action="ppaction://hlinksldjump"/>
            <a:extLst>
              <a:ext uri="{FF2B5EF4-FFF2-40B4-BE49-F238E27FC236}">
                <a16:creationId xmlns:a16="http://schemas.microsoft.com/office/drawing/2014/main" id="{358F6437-8CBB-4136-8DCE-611AA65A4384}"/>
              </a:ext>
            </a:extLst>
          </p:cNvPr>
          <p:cNvSpPr/>
          <p:nvPr/>
        </p:nvSpPr>
        <p:spPr>
          <a:xfrm>
            <a:off x="13965381" y="7520570"/>
            <a:ext cx="280554" cy="466421"/>
          </a:xfrm>
          <a:prstGeom prst="curvedLeftArrow">
            <a:avLst/>
          </a:prstGeom>
          <a:solidFill>
            <a:srgbClr val="5B5F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трелка: изогнутая влево 6">
            <a:hlinkClick r:id="rId2" action="ppaction://hlinksldjump"/>
            <a:extLst>
              <a:ext uri="{FF2B5EF4-FFF2-40B4-BE49-F238E27FC236}">
                <a16:creationId xmlns:a16="http://schemas.microsoft.com/office/drawing/2014/main" id="{358F6437-8CBB-4136-8DCE-611AA65A4384}"/>
              </a:ext>
            </a:extLst>
          </p:cNvPr>
          <p:cNvSpPr/>
          <p:nvPr/>
        </p:nvSpPr>
        <p:spPr>
          <a:xfrm>
            <a:off x="13965381" y="7520570"/>
            <a:ext cx="280554" cy="466421"/>
          </a:xfrm>
          <a:prstGeom prst="curvedLeftArrow">
            <a:avLst/>
          </a:prstGeom>
          <a:solidFill>
            <a:srgbClr val="5B5F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pic>
        <p:nvPicPr>
          <p:cNvPr id="1026" name="Picture 2" descr="https://hozyain.by/wp-content/uploads/2019/08/Elektronozh-foto-1-732x800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553" t="-652" r="8553" b="45608"/>
          <a:stretch/>
        </p:blipFill>
        <p:spPr bwMode="auto">
          <a:xfrm>
            <a:off x="-596348" y="-49695"/>
            <a:ext cx="6972300" cy="4194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/>
          <p:cNvSpPr/>
          <p:nvPr/>
        </p:nvSpPr>
        <p:spPr>
          <a:xfrm>
            <a:off x="7126356" y="891305"/>
            <a:ext cx="73152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>
                <a:solidFill>
                  <a:srgbClr val="5B5F71"/>
                </a:solidFill>
              </a:rPr>
              <a:t>Для распечатывания медовых сотов используют пасечные ножи с заостренной носовой частью и лезвием по периметру, выполненным заодно с полотном хвостовиком, на котором закреплена рукоять. Нож устроен так, что его заостренный конец снимает </a:t>
            </a:r>
            <a:r>
              <a:rPr lang="ru-RU" dirty="0" err="1">
                <a:solidFill>
                  <a:srgbClr val="5B5F71"/>
                </a:solidFill>
              </a:rPr>
              <a:t>забрус</a:t>
            </a:r>
            <a:r>
              <a:rPr lang="ru-RU" dirty="0">
                <a:solidFill>
                  <a:srgbClr val="5B5F71"/>
                </a:solidFill>
              </a:rPr>
              <a:t> в неровностях </a:t>
            </a:r>
            <a:r>
              <a:rPr lang="ru-RU" dirty="0" err="1">
                <a:solidFill>
                  <a:srgbClr val="5B5F71"/>
                </a:solidFill>
              </a:rPr>
              <a:t>сота</a:t>
            </a:r>
            <a:r>
              <a:rPr lang="ru-RU" dirty="0">
                <a:solidFill>
                  <a:srgbClr val="5B5F71"/>
                </a:solidFill>
              </a:rPr>
              <a:t>, обоюдоострое полотно позволяет двигаться как снизу вверх, так и сверху вниз, а отогнутая вверх и параллельно рукоять предотвращает контакт кисти руки с сотом.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7126356" y="4499142"/>
            <a:ext cx="73152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 err="1">
                <a:solidFill>
                  <a:srgbClr val="5B5F71"/>
                </a:solidFill>
              </a:rPr>
              <a:t>Медого́нка</a:t>
            </a:r>
            <a:r>
              <a:rPr lang="ru-RU" dirty="0">
                <a:solidFill>
                  <a:srgbClr val="5B5F71"/>
                </a:solidFill>
              </a:rPr>
              <a:t> — часть пасечного инвентаря, используемая для получения мёда центрифугированием. Запечатанные пчёлами соты с мёдом сначала распечатывают при помощи специального пчеловодного ножа или вилки, которые в настоящее время более распространены, потом вставляют в кассеты медогонки и вращают. Под действием центробежной силы мёд вытекает из ячеек сотов и под действием силы тяжести стекает по стенкам медогонки в бак. В дне бака есть отверстие для слива полученного мёда в тару (обычно используются молочные фляги)</a:t>
            </a:r>
          </a:p>
        </p:txBody>
      </p:sp>
      <p:pic>
        <p:nvPicPr>
          <p:cNvPr id="1030" name="Picture 6" descr="https://glav-dacha.ru/wp-content/uploads/2020/07/medogonka-5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44619"/>
            <a:ext cx="6375952" cy="4084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950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1270</TotalTime>
  <Words>969</Words>
  <Application>Microsoft Office PowerPoint</Application>
  <PresentationFormat>Произвольный</PresentationFormat>
  <Paragraphs>31</Paragraphs>
  <Slides>8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Роман Зыков</cp:lastModifiedBy>
  <cp:revision>13</cp:revision>
  <dcterms:created xsi:type="dcterms:W3CDTF">2024-02-18T18:50:55Z</dcterms:created>
  <dcterms:modified xsi:type="dcterms:W3CDTF">2024-02-21T21:51:11Z</dcterms:modified>
</cp:coreProperties>
</file>